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6"/>
  </p:notesMasterIdLst>
  <p:sldIdLst>
    <p:sldId id="256" r:id="rId2"/>
    <p:sldId id="258" r:id="rId3"/>
    <p:sldId id="261" r:id="rId4"/>
    <p:sldId id="262" r:id="rId5"/>
    <p:sldId id="263" r:id="rId6"/>
    <p:sldId id="306" r:id="rId7"/>
    <p:sldId id="305" r:id="rId8"/>
    <p:sldId id="308" r:id="rId9"/>
    <p:sldId id="309" r:id="rId10"/>
    <p:sldId id="307" r:id="rId11"/>
    <p:sldId id="312" r:id="rId12"/>
    <p:sldId id="313" r:id="rId13"/>
    <p:sldId id="314" r:id="rId14"/>
    <p:sldId id="315" r:id="rId15"/>
    <p:sldId id="317" r:id="rId16"/>
    <p:sldId id="318" r:id="rId17"/>
    <p:sldId id="319" r:id="rId18"/>
    <p:sldId id="321" r:id="rId19"/>
    <p:sldId id="325" r:id="rId20"/>
    <p:sldId id="323" r:id="rId21"/>
    <p:sldId id="324" r:id="rId22"/>
    <p:sldId id="322" r:id="rId23"/>
    <p:sldId id="267" r:id="rId24"/>
    <p:sldId id="286" r:id="rId25"/>
  </p:sldIdLst>
  <p:sldSz cx="9144000" cy="5143500" type="screen16x9"/>
  <p:notesSz cx="6858000" cy="9144000"/>
  <p:embeddedFontLst>
    <p:embeddedFont>
      <p:font typeface="Montserrat" panose="020B0604020202020204" charset="0"/>
      <p:regular r:id="rId27"/>
      <p:bold r:id="rId28"/>
      <p:italic r:id="rId29"/>
      <p:boldItalic r:id="rId30"/>
    </p:embeddedFont>
    <p:embeddedFont>
      <p:font typeface="Montserrat ExtraBold" panose="020B0604020202020204" charset="0"/>
      <p:bold r:id="rId31"/>
      <p:boldItalic r:id="rId32"/>
    </p:embeddedFont>
    <p:embeddedFont>
      <p:font typeface="Montserrat ExtraLight" panose="020B0604020202020204" charset="0"/>
      <p:regular r:id="rId33"/>
      <p:bold r:id="rId34"/>
      <p:italic r:id="rId35"/>
      <p:boldItalic r:id="rId36"/>
    </p:embeddedFont>
    <p:embeddedFont>
      <p:font typeface="Montserrat Medium"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5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018DD8-5AD7-4F36-A90E-921737B979C6}">
  <a:tblStyle styleId="{2F018DD8-5AD7-4F36-A90E-921737B979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635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10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328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274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414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498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294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80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912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315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907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591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685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35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467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417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926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0" r:id="rId6"/>
    <p:sldLayoutId id="2147483663" r:id="rId7"/>
    <p:sldLayoutId id="2147483665" r:id="rId8"/>
    <p:sldLayoutId id="2147483671"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Nhóm 12</a:t>
            </a:r>
            <a:endParaRPr/>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Kiến trúc máy tính</a:t>
            </a:r>
            <a:endParaRPr sz="2200" b="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1</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D6465F6D-F442-4C9A-A41B-BB1AC693A672}"/>
              </a:ext>
            </a:extLst>
          </p:cNvPr>
          <p:cNvPicPr>
            <a:picLocks noChangeAspect="1"/>
          </p:cNvPicPr>
          <p:nvPr/>
        </p:nvPicPr>
        <p:blipFill>
          <a:blip r:embed="rId3"/>
          <a:stretch>
            <a:fillRect/>
          </a:stretch>
        </p:blipFill>
        <p:spPr>
          <a:xfrm>
            <a:off x="723013" y="666652"/>
            <a:ext cx="7729869" cy="4128259"/>
          </a:xfrm>
          <a:prstGeom prst="rect">
            <a:avLst/>
          </a:prstGeom>
        </p:spPr>
      </p:pic>
    </p:spTree>
    <p:extLst>
      <p:ext uri="{BB962C8B-B14F-4D97-AF65-F5344CB8AC3E}">
        <p14:creationId xmlns:p14="http://schemas.microsoft.com/office/powerpoint/2010/main" val="340590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1</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D6465F6D-F442-4C9A-A41B-BB1AC693A672}"/>
              </a:ext>
            </a:extLst>
          </p:cNvPr>
          <p:cNvPicPr>
            <a:picLocks noChangeAspect="1"/>
          </p:cNvPicPr>
          <p:nvPr/>
        </p:nvPicPr>
        <p:blipFill rotWithShape="1">
          <a:blip r:embed="rId3"/>
          <a:srcRect l="23246"/>
          <a:stretch/>
        </p:blipFill>
        <p:spPr>
          <a:xfrm>
            <a:off x="3009013" y="772977"/>
            <a:ext cx="5932966" cy="4128259"/>
          </a:xfrm>
          <a:prstGeom prst="rect">
            <a:avLst/>
          </a:prstGeom>
        </p:spPr>
      </p:pic>
      <p:sp>
        <p:nvSpPr>
          <p:cNvPr id="7" name="Google Shape;215;p44">
            <a:extLst>
              <a:ext uri="{FF2B5EF4-FFF2-40B4-BE49-F238E27FC236}">
                <a16:creationId xmlns:a16="http://schemas.microsoft.com/office/drawing/2014/main" id="{F94C8AF2-7C74-46E7-9EB7-A033741D08C4}"/>
              </a:ext>
            </a:extLst>
          </p:cNvPr>
          <p:cNvSpPr txBox="1">
            <a:spLocks noGrp="1"/>
          </p:cNvSpPr>
          <p:nvPr>
            <p:ph type="body" idx="1"/>
          </p:nvPr>
        </p:nvSpPr>
        <p:spPr>
          <a:xfrm>
            <a:off x="183588" y="744874"/>
            <a:ext cx="2687203" cy="3720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Mạch multiplexer 1- bit.</a:t>
            </a:r>
          </a:p>
          <a:p>
            <a:pPr marL="285750" lvl="0" indent="-285750" algn="l" rtl="0">
              <a:spcBef>
                <a:spcPts val="0"/>
              </a:spcBef>
              <a:spcAft>
                <a:spcPts val="0"/>
              </a:spcAft>
              <a:buFontTx/>
              <a:buChar char="-"/>
            </a:pPr>
            <a:r>
              <a:rPr lang="en-US"/>
              <a:t>Chọn 1 </a:t>
            </a:r>
            <a:r>
              <a:rPr lang="vi-VN"/>
              <a:t>trong nhiều tín hiệu đầu vào và hướng dẫn nó đến một tín hiệu đầu ra duy nhất. Các tín hiệu đầu vào được chọn dựa trên tín hiệu điều khiển</a:t>
            </a:r>
            <a:r>
              <a:rPr lang="en-US"/>
              <a:t> (Sel).</a:t>
            </a:r>
          </a:p>
          <a:p>
            <a:pPr marL="285750" lvl="0" indent="-285750" algn="l" rtl="0">
              <a:spcBef>
                <a:spcPts val="0"/>
              </a:spcBef>
              <a:spcAft>
                <a:spcPts val="0"/>
              </a:spcAft>
              <a:buFontTx/>
              <a:buChar char="-"/>
            </a:pPr>
            <a:r>
              <a:rPr lang="en-US"/>
              <a:t>2 tín hiệu đầu vào (IN1 và IN2).</a:t>
            </a:r>
            <a:endParaRPr/>
          </a:p>
        </p:txBody>
      </p:sp>
    </p:spTree>
    <p:extLst>
      <p:ext uri="{BB962C8B-B14F-4D97-AF65-F5344CB8AC3E}">
        <p14:creationId xmlns:p14="http://schemas.microsoft.com/office/powerpoint/2010/main" val="1111540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arn(inVertical)">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1</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5;p44">
            <a:extLst>
              <a:ext uri="{FF2B5EF4-FFF2-40B4-BE49-F238E27FC236}">
                <a16:creationId xmlns:a16="http://schemas.microsoft.com/office/drawing/2014/main" id="{F94C8AF2-7C74-46E7-9EB7-A033741D08C4}"/>
              </a:ext>
            </a:extLst>
          </p:cNvPr>
          <p:cNvSpPr txBox="1">
            <a:spLocks noGrp="1"/>
          </p:cNvSpPr>
          <p:nvPr>
            <p:ph type="body" idx="1"/>
          </p:nvPr>
        </p:nvSpPr>
        <p:spPr>
          <a:xfrm>
            <a:off x="300546" y="670446"/>
            <a:ext cx="4154496" cy="3720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Lập file test vector: Dựa vào Sel, IN1 và IN2.</a:t>
            </a:r>
            <a:endParaRPr/>
          </a:p>
        </p:txBody>
      </p:sp>
      <p:pic>
        <p:nvPicPr>
          <p:cNvPr id="3" name="Picture 2">
            <a:extLst>
              <a:ext uri="{FF2B5EF4-FFF2-40B4-BE49-F238E27FC236}">
                <a16:creationId xmlns:a16="http://schemas.microsoft.com/office/drawing/2014/main" id="{C284E543-0FCD-4B75-9A34-8FA0AE07377C}"/>
              </a:ext>
            </a:extLst>
          </p:cNvPr>
          <p:cNvPicPr>
            <a:picLocks noChangeAspect="1"/>
          </p:cNvPicPr>
          <p:nvPr/>
        </p:nvPicPr>
        <p:blipFill>
          <a:blip r:embed="rId3"/>
          <a:stretch>
            <a:fillRect/>
          </a:stretch>
        </p:blipFill>
        <p:spPr>
          <a:xfrm>
            <a:off x="658553" y="1490552"/>
            <a:ext cx="5716590" cy="2815634"/>
          </a:xfrm>
          <a:prstGeom prst="rect">
            <a:avLst/>
          </a:prstGeom>
        </p:spPr>
      </p:pic>
    </p:spTree>
    <p:extLst>
      <p:ext uri="{BB962C8B-B14F-4D97-AF65-F5344CB8AC3E}">
        <p14:creationId xmlns:p14="http://schemas.microsoft.com/office/powerpoint/2010/main" val="3936318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1</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5;p44">
            <a:extLst>
              <a:ext uri="{FF2B5EF4-FFF2-40B4-BE49-F238E27FC236}">
                <a16:creationId xmlns:a16="http://schemas.microsoft.com/office/drawing/2014/main" id="{F94C8AF2-7C74-46E7-9EB7-A033741D08C4}"/>
              </a:ext>
            </a:extLst>
          </p:cNvPr>
          <p:cNvSpPr txBox="1">
            <a:spLocks noGrp="1"/>
          </p:cNvSpPr>
          <p:nvPr>
            <p:ph type="body" idx="1"/>
          </p:nvPr>
        </p:nvSpPr>
        <p:spPr>
          <a:xfrm>
            <a:off x="300546" y="670446"/>
            <a:ext cx="4154496" cy="3720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Kết quả:</a:t>
            </a:r>
            <a:endParaRPr/>
          </a:p>
        </p:txBody>
      </p:sp>
      <p:pic>
        <p:nvPicPr>
          <p:cNvPr id="4" name="Picture 3">
            <a:extLst>
              <a:ext uri="{FF2B5EF4-FFF2-40B4-BE49-F238E27FC236}">
                <a16:creationId xmlns:a16="http://schemas.microsoft.com/office/drawing/2014/main" id="{C6F34F75-727C-40FA-B26D-FDF68B1E0FCC}"/>
              </a:ext>
            </a:extLst>
          </p:cNvPr>
          <p:cNvPicPr>
            <a:picLocks noChangeAspect="1"/>
          </p:cNvPicPr>
          <p:nvPr/>
        </p:nvPicPr>
        <p:blipFill>
          <a:blip r:embed="rId3"/>
          <a:stretch>
            <a:fillRect/>
          </a:stretch>
        </p:blipFill>
        <p:spPr>
          <a:xfrm>
            <a:off x="1483463" y="752918"/>
            <a:ext cx="4667250" cy="3829050"/>
          </a:xfrm>
          <a:prstGeom prst="rect">
            <a:avLst/>
          </a:prstGeom>
        </p:spPr>
      </p:pic>
    </p:spTree>
    <p:extLst>
      <p:ext uri="{BB962C8B-B14F-4D97-AF65-F5344CB8AC3E}">
        <p14:creationId xmlns:p14="http://schemas.microsoft.com/office/powerpoint/2010/main" val="1269793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2</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1753F83C-3C0F-4A31-9E81-8D2DD00078D2}"/>
              </a:ext>
            </a:extLst>
          </p:cNvPr>
          <p:cNvPicPr>
            <a:picLocks noChangeAspect="1"/>
          </p:cNvPicPr>
          <p:nvPr/>
        </p:nvPicPr>
        <p:blipFill>
          <a:blip r:embed="rId3"/>
          <a:stretch>
            <a:fillRect/>
          </a:stretch>
        </p:blipFill>
        <p:spPr>
          <a:xfrm>
            <a:off x="930792" y="751589"/>
            <a:ext cx="7048500" cy="4171950"/>
          </a:xfrm>
          <a:prstGeom prst="rect">
            <a:avLst/>
          </a:prstGeom>
        </p:spPr>
      </p:pic>
    </p:spTree>
    <p:extLst>
      <p:ext uri="{BB962C8B-B14F-4D97-AF65-F5344CB8AC3E}">
        <p14:creationId xmlns:p14="http://schemas.microsoft.com/office/powerpoint/2010/main" val="91672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2</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5;p44">
            <a:extLst>
              <a:ext uri="{FF2B5EF4-FFF2-40B4-BE49-F238E27FC236}">
                <a16:creationId xmlns:a16="http://schemas.microsoft.com/office/drawing/2014/main" id="{F94C8AF2-7C74-46E7-9EB7-A033741D08C4}"/>
              </a:ext>
            </a:extLst>
          </p:cNvPr>
          <p:cNvSpPr txBox="1">
            <a:spLocks noGrp="1"/>
          </p:cNvSpPr>
          <p:nvPr>
            <p:ph type="body" idx="1"/>
          </p:nvPr>
        </p:nvSpPr>
        <p:spPr>
          <a:xfrm>
            <a:off x="300546" y="670446"/>
            <a:ext cx="4154496" cy="3720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Lập file test vector: Dựa vào x và y.</a:t>
            </a:r>
            <a:endParaRPr/>
          </a:p>
        </p:txBody>
      </p:sp>
      <p:pic>
        <p:nvPicPr>
          <p:cNvPr id="4" name="Picture 3">
            <a:extLst>
              <a:ext uri="{FF2B5EF4-FFF2-40B4-BE49-F238E27FC236}">
                <a16:creationId xmlns:a16="http://schemas.microsoft.com/office/drawing/2014/main" id="{BE9A28D5-921D-4593-9AAF-641006A592F8}"/>
              </a:ext>
            </a:extLst>
          </p:cNvPr>
          <p:cNvPicPr>
            <a:picLocks noChangeAspect="1"/>
          </p:cNvPicPr>
          <p:nvPr/>
        </p:nvPicPr>
        <p:blipFill>
          <a:blip r:embed="rId3"/>
          <a:stretch>
            <a:fillRect/>
          </a:stretch>
        </p:blipFill>
        <p:spPr>
          <a:xfrm>
            <a:off x="774355" y="1556672"/>
            <a:ext cx="6128280" cy="2643188"/>
          </a:xfrm>
          <a:prstGeom prst="rect">
            <a:avLst/>
          </a:prstGeom>
        </p:spPr>
      </p:pic>
    </p:spTree>
    <p:extLst>
      <p:ext uri="{BB962C8B-B14F-4D97-AF65-F5344CB8AC3E}">
        <p14:creationId xmlns:p14="http://schemas.microsoft.com/office/powerpoint/2010/main" val="362342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2</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5;p44">
            <a:extLst>
              <a:ext uri="{FF2B5EF4-FFF2-40B4-BE49-F238E27FC236}">
                <a16:creationId xmlns:a16="http://schemas.microsoft.com/office/drawing/2014/main" id="{F94C8AF2-7C74-46E7-9EB7-A033741D08C4}"/>
              </a:ext>
            </a:extLst>
          </p:cNvPr>
          <p:cNvSpPr txBox="1">
            <a:spLocks noGrp="1"/>
          </p:cNvSpPr>
          <p:nvPr>
            <p:ph type="body" idx="1"/>
          </p:nvPr>
        </p:nvSpPr>
        <p:spPr>
          <a:xfrm>
            <a:off x="300546" y="670446"/>
            <a:ext cx="4154496" cy="3720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Kết quả:</a:t>
            </a:r>
            <a:endParaRPr/>
          </a:p>
        </p:txBody>
      </p:sp>
      <p:pic>
        <p:nvPicPr>
          <p:cNvPr id="6" name="Picture 5">
            <a:extLst>
              <a:ext uri="{FF2B5EF4-FFF2-40B4-BE49-F238E27FC236}">
                <a16:creationId xmlns:a16="http://schemas.microsoft.com/office/drawing/2014/main" id="{263CF4A8-C034-4130-9DBB-E964ADB5C5E8}"/>
              </a:ext>
            </a:extLst>
          </p:cNvPr>
          <p:cNvPicPr>
            <a:picLocks noChangeAspect="1"/>
          </p:cNvPicPr>
          <p:nvPr/>
        </p:nvPicPr>
        <p:blipFill>
          <a:blip r:embed="rId3"/>
          <a:stretch>
            <a:fillRect/>
          </a:stretch>
        </p:blipFill>
        <p:spPr>
          <a:xfrm>
            <a:off x="1594550" y="795448"/>
            <a:ext cx="4657725" cy="3829050"/>
          </a:xfrm>
          <a:prstGeom prst="rect">
            <a:avLst/>
          </a:prstGeom>
        </p:spPr>
      </p:pic>
    </p:spTree>
    <p:extLst>
      <p:ext uri="{BB962C8B-B14F-4D97-AF65-F5344CB8AC3E}">
        <p14:creationId xmlns:p14="http://schemas.microsoft.com/office/powerpoint/2010/main" val="1792039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3</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C914B760-9FD8-4470-AB06-AF7761783687}"/>
              </a:ext>
            </a:extLst>
          </p:cNvPr>
          <p:cNvPicPr>
            <a:picLocks noChangeAspect="1"/>
          </p:cNvPicPr>
          <p:nvPr/>
        </p:nvPicPr>
        <p:blipFill rotWithShape="1">
          <a:blip r:embed="rId3"/>
          <a:srcRect l="132" t="-15710" r="-132" b="31989"/>
          <a:stretch/>
        </p:blipFill>
        <p:spPr>
          <a:xfrm>
            <a:off x="603465" y="127591"/>
            <a:ext cx="8043396" cy="4306186"/>
          </a:xfrm>
          <a:prstGeom prst="rect">
            <a:avLst/>
          </a:prstGeom>
        </p:spPr>
      </p:pic>
    </p:spTree>
    <p:extLst>
      <p:ext uri="{BB962C8B-B14F-4D97-AF65-F5344CB8AC3E}">
        <p14:creationId xmlns:p14="http://schemas.microsoft.com/office/powerpoint/2010/main" val="3560636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3</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5;p44">
            <a:extLst>
              <a:ext uri="{FF2B5EF4-FFF2-40B4-BE49-F238E27FC236}">
                <a16:creationId xmlns:a16="http://schemas.microsoft.com/office/drawing/2014/main" id="{F94C8AF2-7C74-46E7-9EB7-A033741D08C4}"/>
              </a:ext>
            </a:extLst>
          </p:cNvPr>
          <p:cNvSpPr txBox="1">
            <a:spLocks noGrp="1"/>
          </p:cNvSpPr>
          <p:nvPr>
            <p:ph type="body" idx="1"/>
          </p:nvPr>
        </p:nvSpPr>
        <p:spPr>
          <a:xfrm>
            <a:off x="300546" y="670446"/>
            <a:ext cx="4154496" cy="3720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Lập file test vector: Dựa vào A, B và Cin</a:t>
            </a:r>
            <a:endParaRPr/>
          </a:p>
        </p:txBody>
      </p:sp>
      <p:pic>
        <p:nvPicPr>
          <p:cNvPr id="4" name="Picture 3">
            <a:extLst>
              <a:ext uri="{FF2B5EF4-FFF2-40B4-BE49-F238E27FC236}">
                <a16:creationId xmlns:a16="http://schemas.microsoft.com/office/drawing/2014/main" id="{8702FC45-76F3-4892-91B8-F519E7DE32D9}"/>
              </a:ext>
            </a:extLst>
          </p:cNvPr>
          <p:cNvPicPr>
            <a:picLocks noChangeAspect="1"/>
          </p:cNvPicPr>
          <p:nvPr/>
        </p:nvPicPr>
        <p:blipFill>
          <a:blip r:embed="rId3"/>
          <a:stretch>
            <a:fillRect/>
          </a:stretch>
        </p:blipFill>
        <p:spPr>
          <a:xfrm>
            <a:off x="903584" y="1360413"/>
            <a:ext cx="7171828" cy="3339177"/>
          </a:xfrm>
          <a:prstGeom prst="rect">
            <a:avLst/>
          </a:prstGeom>
        </p:spPr>
      </p:pic>
    </p:spTree>
    <p:extLst>
      <p:ext uri="{BB962C8B-B14F-4D97-AF65-F5344CB8AC3E}">
        <p14:creationId xmlns:p14="http://schemas.microsoft.com/office/powerpoint/2010/main" val="173788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3</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5;p44">
            <a:extLst>
              <a:ext uri="{FF2B5EF4-FFF2-40B4-BE49-F238E27FC236}">
                <a16:creationId xmlns:a16="http://schemas.microsoft.com/office/drawing/2014/main" id="{F94C8AF2-7C74-46E7-9EB7-A033741D08C4}"/>
              </a:ext>
            </a:extLst>
          </p:cNvPr>
          <p:cNvSpPr txBox="1">
            <a:spLocks noGrp="1"/>
          </p:cNvSpPr>
          <p:nvPr>
            <p:ph type="body" idx="1"/>
          </p:nvPr>
        </p:nvSpPr>
        <p:spPr>
          <a:xfrm>
            <a:off x="300546" y="670446"/>
            <a:ext cx="4154496" cy="3720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Kết quả:</a:t>
            </a:r>
            <a:endParaRPr/>
          </a:p>
        </p:txBody>
      </p:sp>
      <p:pic>
        <p:nvPicPr>
          <p:cNvPr id="8" name="Picture 7">
            <a:extLst>
              <a:ext uri="{FF2B5EF4-FFF2-40B4-BE49-F238E27FC236}">
                <a16:creationId xmlns:a16="http://schemas.microsoft.com/office/drawing/2014/main" id="{DCA085D7-B339-4D63-970B-AC90C3062371}"/>
              </a:ext>
            </a:extLst>
          </p:cNvPr>
          <p:cNvPicPr>
            <a:picLocks noChangeAspect="1"/>
          </p:cNvPicPr>
          <p:nvPr/>
        </p:nvPicPr>
        <p:blipFill>
          <a:blip r:embed="rId3"/>
          <a:stretch>
            <a:fillRect/>
          </a:stretch>
        </p:blipFill>
        <p:spPr>
          <a:xfrm>
            <a:off x="1372227" y="742515"/>
            <a:ext cx="4837187" cy="3978340"/>
          </a:xfrm>
          <a:prstGeom prst="rect">
            <a:avLst/>
          </a:prstGeom>
        </p:spPr>
      </p:pic>
    </p:spTree>
    <p:extLst>
      <p:ext uri="{BB962C8B-B14F-4D97-AF65-F5344CB8AC3E}">
        <p14:creationId xmlns:p14="http://schemas.microsoft.com/office/powerpoint/2010/main" val="263532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Test Vectors</a:t>
            </a:r>
            <a:endParaRPr/>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Khái niệm, vai trò, quy trình</a:t>
            </a:r>
            <a:endParaRPr/>
          </a:p>
        </p:txBody>
      </p:sp>
      <p:sp>
        <p:nvSpPr>
          <p:cNvPr id="181" name="Google Shape;181;p40"/>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Ví dụ</a:t>
            </a:r>
            <a:endParaRPr/>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Một số ví dụ nhóm đã làm</a:t>
            </a:r>
            <a:endParaRPr/>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Giới thiệu</a:t>
            </a:r>
            <a:endParaRPr/>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Tại sao cần test mạch điện tử, Logisim là gì</a:t>
            </a:r>
            <a:endParaRPr/>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a:t>
            </a:r>
            <a:r>
              <a:rPr lang="vi-VN"/>
              <a:t>4</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7E00DC19-467B-4D08-B559-C98E03F14239}"/>
              </a:ext>
            </a:extLst>
          </p:cNvPr>
          <p:cNvPicPr>
            <a:picLocks noChangeAspect="1"/>
          </p:cNvPicPr>
          <p:nvPr/>
        </p:nvPicPr>
        <p:blipFill>
          <a:blip r:embed="rId3"/>
          <a:stretch>
            <a:fillRect/>
          </a:stretch>
        </p:blipFill>
        <p:spPr>
          <a:xfrm>
            <a:off x="975810" y="790326"/>
            <a:ext cx="7192379" cy="3562847"/>
          </a:xfrm>
          <a:prstGeom prst="rect">
            <a:avLst/>
          </a:prstGeom>
        </p:spPr>
      </p:pic>
    </p:spTree>
    <p:extLst>
      <p:ext uri="{BB962C8B-B14F-4D97-AF65-F5344CB8AC3E}">
        <p14:creationId xmlns:p14="http://schemas.microsoft.com/office/powerpoint/2010/main" val="3543151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a:t>
            </a:r>
            <a:r>
              <a:rPr lang="vi-VN"/>
              <a:t>4</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5;p44">
            <a:extLst>
              <a:ext uri="{FF2B5EF4-FFF2-40B4-BE49-F238E27FC236}">
                <a16:creationId xmlns:a16="http://schemas.microsoft.com/office/drawing/2014/main" id="{F94C8AF2-7C74-46E7-9EB7-A033741D08C4}"/>
              </a:ext>
            </a:extLst>
          </p:cNvPr>
          <p:cNvSpPr txBox="1">
            <a:spLocks noGrp="1"/>
          </p:cNvSpPr>
          <p:nvPr>
            <p:ph type="body" idx="1"/>
          </p:nvPr>
        </p:nvSpPr>
        <p:spPr>
          <a:xfrm>
            <a:off x="300546" y="670446"/>
            <a:ext cx="4154496" cy="3720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Lập file test vector</a:t>
            </a:r>
            <a:r>
              <a:rPr lang="vi-VN"/>
              <a:t> cho ALU 4bit</a:t>
            </a:r>
            <a:endParaRPr/>
          </a:p>
        </p:txBody>
      </p:sp>
      <p:pic>
        <p:nvPicPr>
          <p:cNvPr id="2" name="Picture 1">
            <a:extLst>
              <a:ext uri="{FF2B5EF4-FFF2-40B4-BE49-F238E27FC236}">
                <a16:creationId xmlns:a16="http://schemas.microsoft.com/office/drawing/2014/main" id="{4904110D-E2E0-40DC-BDB7-5EB3B38B0C40}"/>
              </a:ext>
            </a:extLst>
          </p:cNvPr>
          <p:cNvPicPr>
            <a:picLocks noChangeAspect="1"/>
          </p:cNvPicPr>
          <p:nvPr/>
        </p:nvPicPr>
        <p:blipFill>
          <a:blip r:embed="rId3"/>
          <a:stretch>
            <a:fillRect/>
          </a:stretch>
        </p:blipFill>
        <p:spPr>
          <a:xfrm>
            <a:off x="869537" y="1247011"/>
            <a:ext cx="6230219" cy="3477110"/>
          </a:xfrm>
          <a:prstGeom prst="rect">
            <a:avLst/>
          </a:prstGeom>
        </p:spPr>
      </p:pic>
    </p:spTree>
    <p:extLst>
      <p:ext uri="{BB962C8B-B14F-4D97-AF65-F5344CB8AC3E}">
        <p14:creationId xmlns:p14="http://schemas.microsoft.com/office/powerpoint/2010/main" val="952506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81031" y="147314"/>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Ví dụ </a:t>
            </a:r>
            <a:r>
              <a:rPr lang="vi-VN"/>
              <a:t>4</a:t>
            </a:r>
            <a:endParaRPr>
              <a:solidFill>
                <a:schemeClr val="accent1"/>
              </a:solidFill>
            </a:endParaRPr>
          </a:p>
        </p:txBody>
      </p:sp>
      <p:cxnSp>
        <p:nvCxnSpPr>
          <p:cNvPr id="216" name="Google Shape;216;p44"/>
          <p:cNvCxnSpPr/>
          <p:nvPr/>
        </p:nvCxnSpPr>
        <p:spPr>
          <a:xfrm>
            <a:off x="983669" y="14820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5;p44">
            <a:extLst>
              <a:ext uri="{FF2B5EF4-FFF2-40B4-BE49-F238E27FC236}">
                <a16:creationId xmlns:a16="http://schemas.microsoft.com/office/drawing/2014/main" id="{F94C8AF2-7C74-46E7-9EB7-A033741D08C4}"/>
              </a:ext>
            </a:extLst>
          </p:cNvPr>
          <p:cNvSpPr txBox="1">
            <a:spLocks noGrp="1"/>
          </p:cNvSpPr>
          <p:nvPr>
            <p:ph type="body" idx="1"/>
          </p:nvPr>
        </p:nvSpPr>
        <p:spPr>
          <a:xfrm>
            <a:off x="300546" y="670446"/>
            <a:ext cx="4154496" cy="3720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Kết quả:</a:t>
            </a:r>
            <a:endParaRPr/>
          </a:p>
        </p:txBody>
      </p:sp>
      <p:pic>
        <p:nvPicPr>
          <p:cNvPr id="2" name="Picture 1">
            <a:extLst>
              <a:ext uri="{FF2B5EF4-FFF2-40B4-BE49-F238E27FC236}">
                <a16:creationId xmlns:a16="http://schemas.microsoft.com/office/drawing/2014/main" id="{F8F9985F-F49F-4366-B21A-D2A2D8E1354E}"/>
              </a:ext>
            </a:extLst>
          </p:cNvPr>
          <p:cNvPicPr>
            <a:picLocks noChangeAspect="1"/>
          </p:cNvPicPr>
          <p:nvPr/>
        </p:nvPicPr>
        <p:blipFill>
          <a:blip r:embed="rId3"/>
          <a:stretch>
            <a:fillRect/>
          </a:stretch>
        </p:blipFill>
        <p:spPr>
          <a:xfrm>
            <a:off x="1747871" y="670446"/>
            <a:ext cx="4486901" cy="4334480"/>
          </a:xfrm>
          <a:prstGeom prst="rect">
            <a:avLst/>
          </a:prstGeom>
        </p:spPr>
      </p:pic>
    </p:spTree>
    <p:extLst>
      <p:ext uri="{BB962C8B-B14F-4D97-AF65-F5344CB8AC3E}">
        <p14:creationId xmlns:p14="http://schemas.microsoft.com/office/powerpoint/2010/main" val="4034586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Kết luận</a:t>
            </a:r>
            <a:endParaRPr/>
          </a:p>
        </p:txBody>
      </p:sp>
      <p:sp>
        <p:nvSpPr>
          <p:cNvPr id="274" name="Google Shape;274;p49"/>
          <p:cNvSpPr txBox="1">
            <a:spLocks noGrp="1"/>
          </p:cNvSpPr>
          <p:nvPr>
            <p:ph type="subTitle" idx="1"/>
          </p:nvPr>
        </p:nvSpPr>
        <p:spPr>
          <a:xfrm>
            <a:off x="2481900" y="2519525"/>
            <a:ext cx="4333570" cy="8935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Mặc dù hơi tốn thời gian, nhưng việc kiểm thử mạch bằng vector có thể đem lại những lợi ích to lớn về cả thời gian lẫn tiền bạc sau này.</a:t>
            </a:r>
            <a:endParaRPr/>
          </a:p>
        </p:txBody>
      </p:sp>
      <p:cxnSp>
        <p:nvCxnSpPr>
          <p:cNvPr id="275" name="Google Shape;275;p49"/>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0" y="2195770"/>
            <a:ext cx="91440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0" y="2800694"/>
            <a:ext cx="9144000" cy="10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cxnSp>
        <p:nvCxnSpPr>
          <p:cNvPr id="2161" name="Google Shape;2161;p68"/>
          <p:cNvCxnSpPr/>
          <p:nvPr/>
        </p:nvCxnSpPr>
        <p:spPr>
          <a:xfrm>
            <a:off x="3214340" y="278596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1">
            <a:extLst>
              <a:ext uri="{FF2B5EF4-FFF2-40B4-BE49-F238E27FC236}">
                <a16:creationId xmlns:a16="http://schemas.microsoft.com/office/drawing/2014/main" id="{599DFE01-CEB8-4337-8C73-24372ACF7BB8}"/>
              </a:ext>
            </a:extLst>
          </p:cNvPr>
          <p:cNvSpPr/>
          <p:nvPr/>
        </p:nvSpPr>
        <p:spPr>
          <a:xfrm>
            <a:off x="861237" y="3423684"/>
            <a:ext cx="3476847" cy="1158949"/>
          </a:xfrm>
          <a:prstGeom prst="rect">
            <a:avLst/>
          </a:prstGeom>
          <a:solidFill>
            <a:srgbClr val="021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52037" y="3369136"/>
            <a:ext cx="3068700" cy="7669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Giới thiệu</a:t>
            </a: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Tại sao kiểm thử lại quan trọng khi phát triển mạch?</a:t>
            </a:r>
            <a:endParaRPr lang="en-US">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en-US"/>
              <a:t>Giúp dễ xác định được lỗi và tìm ra cách sửa</a:t>
            </a:r>
          </a:p>
          <a:p>
            <a:pPr marL="457200" lvl="0" indent="-317500" algn="l" rtl="0">
              <a:spcBef>
                <a:spcPts val="1600"/>
              </a:spcBef>
              <a:spcAft>
                <a:spcPts val="0"/>
              </a:spcAft>
              <a:buSzPts val="1400"/>
              <a:buChar char="●"/>
            </a:pPr>
            <a:r>
              <a:rPr lang="en-US"/>
              <a:t>Đảm bảo hiệu suất và khả năng hoạt động dưới nhiều điều kiện khác nhau</a:t>
            </a:r>
          </a:p>
          <a:p>
            <a:pPr marL="457200" lvl="0" indent="-317500" algn="l" rtl="0">
              <a:spcBef>
                <a:spcPts val="1600"/>
              </a:spcBef>
              <a:spcAft>
                <a:spcPts val="0"/>
              </a:spcAft>
              <a:buSzPts val="1400"/>
              <a:buChar char="●"/>
            </a:pPr>
            <a:r>
              <a:rPr lang="vi-VN"/>
              <a:t>Phát hiện lỗi ở giai đoạn sớm của quá trình phát triển giúp tránh được chi phí và thời gian cần thiết để sửa chữa lỗi sau này.</a:t>
            </a:r>
            <a:endParaRPr lang="en-US"/>
          </a:p>
          <a:p>
            <a:pPr marL="457200" lvl="0" indent="-317500" algn="l" rtl="0">
              <a:spcBef>
                <a:spcPts val="1600"/>
              </a:spcBef>
              <a:spcAft>
                <a:spcPts val="0"/>
              </a:spcAft>
              <a:buSzPts val="1400"/>
              <a:buChar char="●"/>
            </a:pPr>
            <a:r>
              <a:rPr lang="en-US"/>
              <a:t>Đảm bảo độ tương thích và khả năng thực hiện các tính năng ở nhiều điều kiện kháu nhau</a:t>
            </a:r>
          </a:p>
          <a:p>
            <a:pPr marL="457200" lvl="0" indent="-317500" algn="l" rtl="0">
              <a:spcBef>
                <a:spcPts val="1600"/>
              </a:spcBef>
              <a:spcAft>
                <a:spcPts val="0"/>
              </a:spcAft>
              <a:buSzPts val="1400"/>
              <a:buChar char="●"/>
            </a:pPr>
            <a:endParaRPr lang="en-US"/>
          </a:p>
          <a:p>
            <a:pPr marL="457200" lvl="0" indent="-317500" algn="l" rtl="0">
              <a:spcBef>
                <a:spcPts val="1600"/>
              </a:spcBef>
              <a:spcAft>
                <a:spcPts val="0"/>
              </a:spcAft>
              <a:buSzPts val="1400"/>
              <a:buChar char="●"/>
            </a:pPr>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5">
                                            <p:txEl>
                                              <p:pRg st="0" end="0"/>
                                            </p:txEl>
                                          </p:spTgt>
                                        </p:tgtEl>
                                        <p:attrNameLst>
                                          <p:attrName>style.visibility</p:attrName>
                                        </p:attrNameLst>
                                      </p:cBhvr>
                                      <p:to>
                                        <p:strVal val="visible"/>
                                      </p:to>
                                    </p:set>
                                    <p:animEffect transition="in" filter="wipe(down)">
                                      <p:cBhvr>
                                        <p:cTn id="7" dur="500"/>
                                        <p:tgtEl>
                                          <p:spTgt spid="2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5">
                                            <p:txEl>
                                              <p:pRg st="1" end="1"/>
                                            </p:txEl>
                                          </p:spTgt>
                                        </p:tgtEl>
                                        <p:attrNameLst>
                                          <p:attrName>style.visibility</p:attrName>
                                        </p:attrNameLst>
                                      </p:cBhvr>
                                      <p:to>
                                        <p:strVal val="visible"/>
                                      </p:to>
                                    </p:set>
                                    <p:animEffect transition="in" filter="wipe(down)">
                                      <p:cBhvr>
                                        <p:cTn id="12" dur="500"/>
                                        <p:tgtEl>
                                          <p:spTgt spid="2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15">
                                            <p:txEl>
                                              <p:pRg st="2" end="2"/>
                                            </p:txEl>
                                          </p:spTgt>
                                        </p:tgtEl>
                                        <p:attrNameLst>
                                          <p:attrName>style.visibility</p:attrName>
                                        </p:attrNameLst>
                                      </p:cBhvr>
                                      <p:to>
                                        <p:strVal val="visible"/>
                                      </p:to>
                                    </p:set>
                                    <p:animEffect transition="in" filter="wipe(down)">
                                      <p:cBhvr>
                                        <p:cTn id="17" dur="500"/>
                                        <p:tgtEl>
                                          <p:spTgt spid="2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15">
                                            <p:txEl>
                                              <p:pRg st="3" end="3"/>
                                            </p:txEl>
                                          </p:spTgt>
                                        </p:tgtEl>
                                        <p:attrNameLst>
                                          <p:attrName>style.visibility</p:attrName>
                                        </p:attrNameLst>
                                      </p:cBhvr>
                                      <p:to>
                                        <p:strVal val="visible"/>
                                      </p:to>
                                    </p:set>
                                    <p:animEffect transition="in" filter="wipe(down)">
                                      <p:cBhvr>
                                        <p:cTn id="22" dur="500"/>
                                        <p:tgtEl>
                                          <p:spTgt spid="2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Logisim </a:t>
            </a:r>
            <a:endParaRPr/>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58603" y="3223500"/>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Giới thiệu</a:t>
            </a:r>
            <a:endParaRPr/>
          </a:p>
        </p:txBody>
      </p:sp>
      <p:sp>
        <p:nvSpPr>
          <p:cNvPr id="224" name="Google Shape;224;p45"/>
          <p:cNvSpPr txBox="1">
            <a:spLocks noGrp="1"/>
          </p:cNvSpPr>
          <p:nvPr>
            <p:ph type="subTitle" idx="1"/>
          </p:nvPr>
        </p:nvSpPr>
        <p:spPr>
          <a:xfrm>
            <a:off x="1958603" y="3908400"/>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Là một môi trường mô phỏng mạch điện tử</a:t>
            </a:r>
            <a:endParaRPr/>
          </a:p>
        </p:txBody>
      </p:sp>
      <p:sp>
        <p:nvSpPr>
          <p:cNvPr id="225" name="Google Shape;225;p45"/>
          <p:cNvSpPr txBox="1">
            <a:spLocks noGrp="1"/>
          </p:cNvSpPr>
          <p:nvPr>
            <p:ph type="title" idx="2"/>
          </p:nvPr>
        </p:nvSpPr>
        <p:spPr>
          <a:xfrm>
            <a:off x="4837828" y="3223500"/>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Tính năng chính</a:t>
            </a:r>
            <a:endParaRPr/>
          </a:p>
        </p:txBody>
      </p:sp>
      <p:sp>
        <p:nvSpPr>
          <p:cNvPr id="226" name="Google Shape;226;p45"/>
          <p:cNvSpPr txBox="1">
            <a:spLocks noGrp="1"/>
          </p:cNvSpPr>
          <p:nvPr>
            <p:ph type="subTitle" idx="3"/>
          </p:nvPr>
        </p:nvSpPr>
        <p:spPr>
          <a:xfrm>
            <a:off x="4837828" y="3908400"/>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Thiết kế mạch, mô phỏng, và kiểm thử.</a:t>
            </a:r>
          </a:p>
        </p:txBody>
      </p:sp>
      <p:cxnSp>
        <p:nvCxnSpPr>
          <p:cNvPr id="227" name="Google Shape;227;p45"/>
          <p:cNvCxnSpPr/>
          <p:nvPr/>
        </p:nvCxnSpPr>
        <p:spPr>
          <a:xfrm>
            <a:off x="3017753" y="3844423"/>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96978" y="3844423"/>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descr="Logisim - Download &amp; Review">
            <a:extLst>
              <a:ext uri="{FF2B5EF4-FFF2-40B4-BE49-F238E27FC236}">
                <a16:creationId xmlns:a16="http://schemas.microsoft.com/office/drawing/2014/main" id="{C3029E2F-F74E-4044-9950-FE5D156CE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460" y="1031358"/>
            <a:ext cx="4569139" cy="21211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down)">
                                      <p:cBhvr>
                                        <p:cTn id="7" dur="500"/>
                                        <p:tgtEl>
                                          <p:spTgt spid="2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4">
                                            <p:txEl>
                                              <p:pRg st="0" end="0"/>
                                            </p:txEl>
                                          </p:spTgt>
                                        </p:tgtEl>
                                        <p:attrNameLst>
                                          <p:attrName>style.visibility</p:attrName>
                                        </p:attrNameLst>
                                      </p:cBhvr>
                                      <p:to>
                                        <p:strVal val="visible"/>
                                      </p:to>
                                    </p:set>
                                    <p:animEffect transition="in" filter="wipe(down)">
                                      <p:cBhvr>
                                        <p:cTn id="10" dur="500"/>
                                        <p:tgtEl>
                                          <p:spTgt spid="22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25"/>
                                        </p:tgtEl>
                                        <p:attrNameLst>
                                          <p:attrName>style.visibility</p:attrName>
                                        </p:attrNameLst>
                                      </p:cBhvr>
                                      <p:to>
                                        <p:strVal val="visible"/>
                                      </p:to>
                                    </p:set>
                                    <p:animEffect transition="in" filter="wipe(down)">
                                      <p:cBhvr>
                                        <p:cTn id="15" dur="500"/>
                                        <p:tgtEl>
                                          <p:spTgt spid="22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26">
                                            <p:txEl>
                                              <p:pRg st="0" end="0"/>
                                            </p:txEl>
                                          </p:spTgt>
                                        </p:tgtEl>
                                        <p:attrNameLst>
                                          <p:attrName>style.visibility</p:attrName>
                                        </p:attrNameLst>
                                      </p:cBhvr>
                                      <p:to>
                                        <p:strVal val="visible"/>
                                      </p:to>
                                    </p:set>
                                    <p:animEffect transition="in" filter="wipe(down)">
                                      <p:cBhvr>
                                        <p:cTn id="18" dur="500"/>
                                        <p:tgtEl>
                                          <p:spTgt spid="2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P spid="224" grpId="0" build="p"/>
      <p:bldP spid="225" grpId="0"/>
      <p:bldP spid="22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52037" y="3369136"/>
            <a:ext cx="3435572" cy="7669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Test Vectors</a:t>
            </a: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82093040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vector là gì?</a:t>
            </a:r>
            <a:endParaRPr>
              <a:solidFill>
                <a:schemeClr val="accent1"/>
              </a:solidFill>
            </a:endParaRPr>
          </a:p>
        </p:txBody>
      </p:sp>
      <p:sp>
        <p:nvSpPr>
          <p:cNvPr id="215" name="Google Shape;215;p44"/>
          <p:cNvSpPr txBox="1">
            <a:spLocks noGrp="1"/>
          </p:cNvSpPr>
          <p:nvPr>
            <p:ph type="body" idx="1"/>
          </p:nvPr>
        </p:nvSpPr>
        <p:spPr>
          <a:xfrm>
            <a:off x="949132" y="1627376"/>
            <a:ext cx="4946400" cy="27532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Là d</a:t>
            </a:r>
            <a:r>
              <a:rPr lang="vi-VN"/>
              <a:t>ãy các giá trị đầu vào được sử dụng để kiểm thử mạch.</a:t>
            </a:r>
            <a:endParaRPr lang="en-US"/>
          </a:p>
          <a:p>
            <a:pPr marL="285750" lvl="0" indent="-285750" algn="l" rtl="0">
              <a:spcBef>
                <a:spcPts val="0"/>
              </a:spcBef>
              <a:spcAft>
                <a:spcPts val="0"/>
              </a:spcAft>
              <a:buFontTx/>
              <a:buChar char="-"/>
            </a:pPr>
            <a:r>
              <a:rPr lang="en-US"/>
              <a:t>Chúng có giúp đảm bảo rằng mạch điện tử hoạt động đúng đắn, độ tin cậy và hiệu suất cao trong mọi điều kiện sử dụng.</a:t>
            </a:r>
          </a:p>
          <a:p>
            <a:pPr marL="285750" lvl="0" indent="-285750" algn="l" rtl="0">
              <a:spcBef>
                <a:spcPts val="0"/>
              </a:spcBef>
              <a:spcAft>
                <a:spcPts val="0"/>
              </a:spcAft>
              <a:buFontTx/>
              <a:buChar char="-"/>
            </a:pPr>
            <a:r>
              <a:rPr lang="en-US"/>
              <a:t>Có 2 loại test vector: Tự động (tạo ra bằng những công cụ tự động hoá kiểm thử) và Thủ công (được tạo ra bởi con người)</a:t>
            </a:r>
          </a:p>
          <a:p>
            <a:pPr marL="285750" lvl="0" indent="-285750" algn="l" rtl="0">
              <a:spcBef>
                <a:spcPts val="0"/>
              </a:spcBef>
              <a:spcAft>
                <a:spcPts val="0"/>
              </a:spcAft>
              <a:buFontTx/>
              <a:buChar char="-"/>
            </a:pPr>
            <a:endParaRPr lang="en-US"/>
          </a:p>
          <a:p>
            <a:pPr marL="0" lvl="0" indent="0" algn="l" rtl="0">
              <a:spcBef>
                <a:spcPts val="0"/>
              </a:spcBef>
              <a:spcAft>
                <a:spcPts val="0"/>
              </a:spcAft>
              <a:buNone/>
            </a:pPr>
            <a:r>
              <a:rPr lang="en-US"/>
              <a:t>=&gt; Ta sẽ tập trung vào loại test vector thủ công</a:t>
            </a:r>
          </a:p>
          <a:p>
            <a:pPr marL="285750" lvl="0" indent="-285750" algn="l" rtl="0">
              <a:spcBef>
                <a:spcPts val="0"/>
              </a:spcBef>
              <a:spcAft>
                <a:spcPts val="0"/>
              </a:spcAft>
              <a:buFontTx/>
              <a:buChar char="-"/>
            </a:pPr>
            <a:endParaRPr lang="en-US"/>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7878019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xEl>
                                              <p:pRg st="0" end="0"/>
                                            </p:txEl>
                                          </p:spTgt>
                                        </p:tgtEl>
                                        <p:attrNameLst>
                                          <p:attrName>style.visibility</p:attrName>
                                        </p:attrNameLst>
                                      </p:cBhvr>
                                      <p:to>
                                        <p:strVal val="visible"/>
                                      </p:to>
                                    </p:set>
                                    <p:animEffect transition="in" filter="fade">
                                      <p:cBhvr>
                                        <p:cTn id="7" dur="500"/>
                                        <p:tgtEl>
                                          <p:spTgt spid="2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xEl>
                                              <p:pRg st="1" end="1"/>
                                            </p:txEl>
                                          </p:spTgt>
                                        </p:tgtEl>
                                        <p:attrNameLst>
                                          <p:attrName>style.visibility</p:attrName>
                                        </p:attrNameLst>
                                      </p:cBhvr>
                                      <p:to>
                                        <p:strVal val="visible"/>
                                      </p:to>
                                    </p:set>
                                    <p:animEffect transition="in" filter="fade">
                                      <p:cBhvr>
                                        <p:cTn id="12" dur="500"/>
                                        <p:tgtEl>
                                          <p:spTgt spid="2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
                                            <p:txEl>
                                              <p:pRg st="2" end="2"/>
                                            </p:txEl>
                                          </p:spTgt>
                                        </p:tgtEl>
                                        <p:attrNameLst>
                                          <p:attrName>style.visibility</p:attrName>
                                        </p:attrNameLst>
                                      </p:cBhvr>
                                      <p:to>
                                        <p:strVal val="visible"/>
                                      </p:to>
                                    </p:set>
                                    <p:animEffect transition="in" filter="fade">
                                      <p:cBhvr>
                                        <p:cTn id="17" dur="500"/>
                                        <p:tgtEl>
                                          <p:spTgt spid="2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5">
                                            <p:txEl>
                                              <p:pRg st="4" end="4"/>
                                            </p:txEl>
                                          </p:spTgt>
                                        </p:tgtEl>
                                        <p:attrNameLst>
                                          <p:attrName>style.visibility</p:attrName>
                                        </p:attrNameLst>
                                      </p:cBhvr>
                                      <p:to>
                                        <p:strVal val="visible"/>
                                      </p:to>
                                    </p:set>
                                    <p:animEffect transition="in" filter="fade">
                                      <p:cBhvr>
                                        <p:cTn id="22" dur="500"/>
                                        <p:tgtEl>
                                          <p:spTgt spid="2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Quy trình</a:t>
            </a:r>
            <a:endParaRPr/>
          </a:p>
        </p:txBody>
      </p:sp>
      <p:sp>
        <p:nvSpPr>
          <p:cNvPr id="2004" name="Google Shape;2004;p58"/>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a:t>
            </a:r>
            <a:endParaRPr/>
          </a:p>
        </p:txBody>
      </p:sp>
      <p:sp>
        <p:nvSpPr>
          <p:cNvPr id="2005" name="Google Shape;2005;p58"/>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Thiết kế mạch trên Logisim.</a:t>
            </a:r>
          </a:p>
        </p:txBody>
      </p:sp>
      <p:sp>
        <p:nvSpPr>
          <p:cNvPr id="2006" name="Google Shape;2006;p58"/>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endParaRPr/>
          </a:p>
        </p:txBody>
      </p:sp>
      <p:sp>
        <p:nvSpPr>
          <p:cNvPr id="2007" name="Google Shape;2007;p58"/>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Xác định các điểm kiểm thử quan trọng.</a:t>
            </a:r>
          </a:p>
        </p:txBody>
      </p:sp>
      <p:sp>
        <p:nvSpPr>
          <p:cNvPr id="2008" name="Google Shape;2008;p58"/>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a:t>
            </a:r>
            <a:endParaRPr/>
          </a:p>
        </p:txBody>
      </p:sp>
      <p:sp>
        <p:nvSpPr>
          <p:cNvPr id="2009" name="Google Shape;2009;p58"/>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Tạo test vector cho các điểm kiểm thử.</a:t>
            </a:r>
          </a:p>
        </p:txBody>
      </p:sp>
      <p:sp>
        <p:nvSpPr>
          <p:cNvPr id="2010" name="Google Shape;2010;p58"/>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a:t>
            </a:r>
            <a:endParaRPr/>
          </a:p>
        </p:txBody>
      </p:sp>
      <p:sp>
        <p:nvSpPr>
          <p:cNvPr id="2011" name="Google Shape;2011;p58"/>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Chạy mô phỏng và phân tích kết quả.</a:t>
            </a:r>
          </a:p>
        </p:txBody>
      </p:sp>
      <p:sp>
        <p:nvSpPr>
          <p:cNvPr id="2012" name="Google Shape;2012;p58"/>
          <p:cNvSpPr/>
          <p:nvPr/>
        </p:nvSpPr>
        <p:spPr>
          <a:xfrm>
            <a:off x="1297975" y="2036425"/>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3189850" y="2036425"/>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6973625" y="2036425"/>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5081738" y="2036425"/>
            <a:ext cx="872400" cy="87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17" name="Google Shape;2017;p58"/>
          <p:cNvSpPr/>
          <p:nvPr/>
        </p:nvSpPr>
        <p:spPr>
          <a:xfrm>
            <a:off x="5304069" y="2258977"/>
            <a:ext cx="427722" cy="427305"/>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58"/>
          <p:cNvGrpSpPr/>
          <p:nvPr/>
        </p:nvGrpSpPr>
        <p:grpSpPr>
          <a:xfrm>
            <a:off x="7204132" y="2277037"/>
            <a:ext cx="409193" cy="391194"/>
            <a:chOff x="7441465" y="2302860"/>
            <a:chExt cx="342192" cy="327140"/>
          </a:xfrm>
        </p:grpSpPr>
        <p:sp>
          <p:nvSpPr>
            <p:cNvPr id="2019" name="Google Shape;2019;p58"/>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8"/>
          <p:cNvGrpSpPr/>
          <p:nvPr/>
        </p:nvGrpSpPr>
        <p:grpSpPr>
          <a:xfrm>
            <a:off x="1510148" y="2249004"/>
            <a:ext cx="448077" cy="447242"/>
            <a:chOff x="1421638" y="4125629"/>
            <a:chExt cx="374709" cy="374010"/>
          </a:xfrm>
        </p:grpSpPr>
        <p:sp>
          <p:nvSpPr>
            <p:cNvPr id="2022" name="Google Shape;2022;p5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58"/>
          <p:cNvGrpSpPr/>
          <p:nvPr/>
        </p:nvGrpSpPr>
        <p:grpSpPr>
          <a:xfrm>
            <a:off x="3420343" y="2252224"/>
            <a:ext cx="411433" cy="440824"/>
            <a:chOff x="4149138" y="4121151"/>
            <a:chExt cx="344065" cy="368644"/>
          </a:xfrm>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64549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21"/>
                                        </p:tgtEl>
                                        <p:attrNameLst>
                                          <p:attrName>style.visibility</p:attrName>
                                        </p:attrNameLst>
                                      </p:cBhvr>
                                      <p:to>
                                        <p:strVal val="visible"/>
                                      </p:to>
                                    </p:set>
                                    <p:animEffect transition="in" filter="randombar(horizontal)">
                                      <p:cBhvr>
                                        <p:cTn id="7" dur="500"/>
                                        <p:tgtEl>
                                          <p:spTgt spid="202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12"/>
                                        </p:tgtEl>
                                        <p:attrNameLst>
                                          <p:attrName>style.visibility</p:attrName>
                                        </p:attrNameLst>
                                      </p:cBhvr>
                                      <p:to>
                                        <p:strVal val="visible"/>
                                      </p:to>
                                    </p:set>
                                    <p:animEffect transition="in" filter="randombar(horizontal)">
                                      <p:cBhvr>
                                        <p:cTn id="10" dur="500"/>
                                        <p:tgtEl>
                                          <p:spTgt spid="20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004"/>
                                        </p:tgtEl>
                                        <p:attrNameLst>
                                          <p:attrName>style.visibility</p:attrName>
                                        </p:attrNameLst>
                                      </p:cBhvr>
                                      <p:to>
                                        <p:strVal val="visible"/>
                                      </p:to>
                                    </p:set>
                                    <p:animEffect transition="in" filter="randombar(horizontal)">
                                      <p:cBhvr>
                                        <p:cTn id="13" dur="500"/>
                                        <p:tgtEl>
                                          <p:spTgt spid="200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005">
                                            <p:txEl>
                                              <p:pRg st="0" end="0"/>
                                            </p:txEl>
                                          </p:spTgt>
                                        </p:tgtEl>
                                        <p:attrNameLst>
                                          <p:attrName>style.visibility</p:attrName>
                                        </p:attrNameLst>
                                      </p:cBhvr>
                                      <p:to>
                                        <p:strVal val="visible"/>
                                      </p:to>
                                    </p:set>
                                    <p:animEffect transition="in" filter="randombar(horizontal)">
                                      <p:cBhvr>
                                        <p:cTn id="16" dur="500"/>
                                        <p:tgtEl>
                                          <p:spTgt spid="200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024"/>
                                        </p:tgtEl>
                                        <p:attrNameLst>
                                          <p:attrName>style.visibility</p:attrName>
                                        </p:attrNameLst>
                                      </p:cBhvr>
                                      <p:to>
                                        <p:strVal val="visible"/>
                                      </p:to>
                                    </p:set>
                                    <p:animEffect transition="in" filter="randombar(horizontal)">
                                      <p:cBhvr>
                                        <p:cTn id="21" dur="500"/>
                                        <p:tgtEl>
                                          <p:spTgt spid="202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13"/>
                                        </p:tgtEl>
                                        <p:attrNameLst>
                                          <p:attrName>style.visibility</p:attrName>
                                        </p:attrNameLst>
                                      </p:cBhvr>
                                      <p:to>
                                        <p:strVal val="visible"/>
                                      </p:to>
                                    </p:set>
                                    <p:animEffect transition="in" filter="randombar(horizontal)">
                                      <p:cBhvr>
                                        <p:cTn id="24" dur="500"/>
                                        <p:tgtEl>
                                          <p:spTgt spid="201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006"/>
                                        </p:tgtEl>
                                        <p:attrNameLst>
                                          <p:attrName>style.visibility</p:attrName>
                                        </p:attrNameLst>
                                      </p:cBhvr>
                                      <p:to>
                                        <p:strVal val="visible"/>
                                      </p:to>
                                    </p:set>
                                    <p:animEffect transition="in" filter="randombar(horizontal)">
                                      <p:cBhvr>
                                        <p:cTn id="27" dur="500"/>
                                        <p:tgtEl>
                                          <p:spTgt spid="2006"/>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007">
                                            <p:txEl>
                                              <p:pRg st="0" end="0"/>
                                            </p:txEl>
                                          </p:spTgt>
                                        </p:tgtEl>
                                        <p:attrNameLst>
                                          <p:attrName>style.visibility</p:attrName>
                                        </p:attrNameLst>
                                      </p:cBhvr>
                                      <p:to>
                                        <p:strVal val="visible"/>
                                      </p:to>
                                    </p:set>
                                    <p:animEffect transition="in" filter="randombar(horizontal)">
                                      <p:cBhvr>
                                        <p:cTn id="30" dur="500"/>
                                        <p:tgtEl>
                                          <p:spTgt spid="200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017"/>
                                        </p:tgtEl>
                                        <p:attrNameLst>
                                          <p:attrName>style.visibility</p:attrName>
                                        </p:attrNameLst>
                                      </p:cBhvr>
                                      <p:to>
                                        <p:strVal val="visible"/>
                                      </p:to>
                                    </p:set>
                                    <p:animEffect transition="in" filter="randombar(horizontal)">
                                      <p:cBhvr>
                                        <p:cTn id="35" dur="500"/>
                                        <p:tgtEl>
                                          <p:spTgt spid="2017"/>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015"/>
                                        </p:tgtEl>
                                        <p:attrNameLst>
                                          <p:attrName>style.visibility</p:attrName>
                                        </p:attrNameLst>
                                      </p:cBhvr>
                                      <p:to>
                                        <p:strVal val="visible"/>
                                      </p:to>
                                    </p:set>
                                    <p:animEffect transition="in" filter="randombar(horizontal)">
                                      <p:cBhvr>
                                        <p:cTn id="38" dur="500"/>
                                        <p:tgtEl>
                                          <p:spTgt spid="201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008"/>
                                        </p:tgtEl>
                                        <p:attrNameLst>
                                          <p:attrName>style.visibility</p:attrName>
                                        </p:attrNameLst>
                                      </p:cBhvr>
                                      <p:to>
                                        <p:strVal val="visible"/>
                                      </p:to>
                                    </p:set>
                                    <p:animEffect transition="in" filter="randombar(horizontal)">
                                      <p:cBhvr>
                                        <p:cTn id="41" dur="500"/>
                                        <p:tgtEl>
                                          <p:spTgt spid="2008"/>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009">
                                            <p:txEl>
                                              <p:pRg st="0" end="0"/>
                                            </p:txEl>
                                          </p:spTgt>
                                        </p:tgtEl>
                                        <p:attrNameLst>
                                          <p:attrName>style.visibility</p:attrName>
                                        </p:attrNameLst>
                                      </p:cBhvr>
                                      <p:to>
                                        <p:strVal val="visible"/>
                                      </p:to>
                                    </p:set>
                                    <p:animEffect transition="in" filter="randombar(horizontal)">
                                      <p:cBhvr>
                                        <p:cTn id="44" dur="500"/>
                                        <p:tgtEl>
                                          <p:spTgt spid="200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018"/>
                                        </p:tgtEl>
                                        <p:attrNameLst>
                                          <p:attrName>style.visibility</p:attrName>
                                        </p:attrNameLst>
                                      </p:cBhvr>
                                      <p:to>
                                        <p:strVal val="visible"/>
                                      </p:to>
                                    </p:set>
                                    <p:animEffect transition="in" filter="randombar(horizontal)">
                                      <p:cBhvr>
                                        <p:cTn id="49" dur="500"/>
                                        <p:tgtEl>
                                          <p:spTgt spid="201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014"/>
                                        </p:tgtEl>
                                        <p:attrNameLst>
                                          <p:attrName>style.visibility</p:attrName>
                                        </p:attrNameLst>
                                      </p:cBhvr>
                                      <p:to>
                                        <p:strVal val="visible"/>
                                      </p:to>
                                    </p:set>
                                    <p:animEffect transition="in" filter="randombar(horizontal)">
                                      <p:cBhvr>
                                        <p:cTn id="52" dur="500"/>
                                        <p:tgtEl>
                                          <p:spTgt spid="201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010"/>
                                        </p:tgtEl>
                                        <p:attrNameLst>
                                          <p:attrName>style.visibility</p:attrName>
                                        </p:attrNameLst>
                                      </p:cBhvr>
                                      <p:to>
                                        <p:strVal val="visible"/>
                                      </p:to>
                                    </p:set>
                                    <p:animEffect transition="in" filter="randombar(horizontal)">
                                      <p:cBhvr>
                                        <p:cTn id="55" dur="500"/>
                                        <p:tgtEl>
                                          <p:spTgt spid="2010"/>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2011">
                                            <p:txEl>
                                              <p:pRg st="0" end="0"/>
                                            </p:txEl>
                                          </p:spTgt>
                                        </p:tgtEl>
                                        <p:attrNameLst>
                                          <p:attrName>style.visibility</p:attrName>
                                        </p:attrNameLst>
                                      </p:cBhvr>
                                      <p:to>
                                        <p:strVal val="visible"/>
                                      </p:to>
                                    </p:set>
                                    <p:animEffect transition="in" filter="randombar(horizontal)">
                                      <p:cBhvr>
                                        <p:cTn id="58" dur="500"/>
                                        <p:tgtEl>
                                          <p:spTgt spid="2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4" grpId="0"/>
      <p:bldP spid="2005" grpId="0" build="p"/>
      <p:bldP spid="2006" grpId="0"/>
      <p:bldP spid="2007" grpId="0" build="p"/>
      <p:bldP spid="2008" grpId="0"/>
      <p:bldP spid="2009" grpId="0" build="p"/>
      <p:bldP spid="2010" grpId="0"/>
      <p:bldP spid="2011" grpId="0" build="p"/>
      <p:bldP spid="2012" grpId="0" animBg="1"/>
      <p:bldP spid="2013" grpId="0" animBg="1"/>
      <p:bldP spid="2014" grpId="0" animBg="1"/>
      <p:bldP spid="2015" grpId="0" animBg="1"/>
      <p:bldP spid="20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52037" y="3369136"/>
            <a:ext cx="3435572" cy="76692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a:t>Ví dụ</a:t>
            </a:r>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r>
              <a:rPr lang="vi-VN"/>
              <a:t>4</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90458275"/>
      </p:ext>
    </p:extLst>
  </p:cSld>
  <p:clrMapOvr>
    <a:masterClrMapping/>
  </p:clrMapOvr>
  <p:transition spd="slow">
    <p:cover/>
  </p:transition>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488</Words>
  <Application>Microsoft Office PowerPoint</Application>
  <PresentationFormat>On-screen Show (16:9)</PresentationFormat>
  <Paragraphs>70</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Montserrat ExtraBold</vt:lpstr>
      <vt:lpstr>Montserrat</vt:lpstr>
      <vt:lpstr>Arial</vt:lpstr>
      <vt:lpstr>Montserrat Medium</vt:lpstr>
      <vt:lpstr>Montserrat ExtraLight</vt:lpstr>
      <vt:lpstr>Futuristic Background by Slidesgo</vt:lpstr>
      <vt:lpstr>Nhóm 12</vt:lpstr>
      <vt:lpstr>01</vt:lpstr>
      <vt:lpstr>Giới thiệu</vt:lpstr>
      <vt:lpstr>Tại sao kiểm thử lại quan trọng khi phát triển mạch?</vt:lpstr>
      <vt:lpstr>Logisim </vt:lpstr>
      <vt:lpstr>Test Vectors</vt:lpstr>
      <vt:lpstr>Test vector là gì?</vt:lpstr>
      <vt:lpstr>Quy trình</vt:lpstr>
      <vt:lpstr>Ví dụ</vt:lpstr>
      <vt:lpstr>Ví dụ 1</vt:lpstr>
      <vt:lpstr>Ví dụ 1</vt:lpstr>
      <vt:lpstr>Ví dụ 1</vt:lpstr>
      <vt:lpstr>Ví dụ 1</vt:lpstr>
      <vt:lpstr>Ví dụ 2</vt:lpstr>
      <vt:lpstr>Ví dụ 2</vt:lpstr>
      <vt:lpstr>Ví dụ 2</vt:lpstr>
      <vt:lpstr>Ví dụ 3</vt:lpstr>
      <vt:lpstr>Ví dụ 3</vt:lpstr>
      <vt:lpstr>Ví dụ 3</vt:lpstr>
      <vt:lpstr>Ví dụ 4</vt:lpstr>
      <vt:lpstr>Ví dụ 4</vt:lpstr>
      <vt:lpstr>Ví dụ 4</vt:lpstr>
      <vt:lpstr>Kết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12</dc:title>
  <cp:lastModifiedBy>Anh Bùi Tuấn</cp:lastModifiedBy>
  <cp:revision>22</cp:revision>
  <dcterms:modified xsi:type="dcterms:W3CDTF">2023-11-26T14:49:32Z</dcterms:modified>
</cp:coreProperties>
</file>